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7560000" cx="10692000"/>
  <p:notesSz cx="7560000" cy="10692000"/>
  <p:embeddedFontLst>
    <p:embeddedFont>
      <p:font typeface="IBM Plex Sans"/>
      <p:regular r:id="rId10"/>
      <p:bold r:id="rId11"/>
      <p:italic r:id="rId12"/>
      <p:boldItalic r:id="rId13"/>
    </p:embeddedFont>
    <p:embeddedFont>
      <p:font typeface="IBM Plex Sans Light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">
          <p15:clr>
            <a:srgbClr val="A4A3A4"/>
          </p15:clr>
        </p15:guide>
        <p15:guide id="2" pos="6447">
          <p15:clr>
            <a:srgbClr val="A4A3A4"/>
          </p15:clr>
        </p15:guide>
        <p15:guide id="3" orient="horz" pos="212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pos="3368">
          <p15:clr>
            <a:srgbClr val="A4A3A4"/>
          </p15:clr>
        </p15:guide>
        <p15:guide id="6" orient="horz" pos="1872">
          <p15:clr>
            <a:srgbClr val="A4A3A4"/>
          </p15:clr>
        </p15:guide>
        <p15:guide id="7" pos="2234">
          <p15:clr>
            <a:srgbClr val="A4A3A4"/>
          </p15:clr>
        </p15:guide>
        <p15:guide id="8" pos="4553">
          <p15:clr>
            <a:srgbClr val="A4A3A4"/>
          </p15:clr>
        </p15:guide>
        <p15:guide id="9" pos="4298">
          <p15:clr>
            <a:srgbClr val="A4A3A4"/>
          </p15:clr>
        </p15:guide>
        <p15:guide id="10" pos="2376">
          <p15:clr>
            <a:srgbClr val="A4A3A4"/>
          </p15:clr>
        </p15:guide>
        <p15:guide id="11" pos="295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/>
        <p:guide pos="6447"/>
        <p:guide pos="212" orient="horz"/>
        <p:guide pos="4570" orient="horz"/>
        <p:guide pos="3368"/>
        <p:guide pos="1872" orient="horz"/>
        <p:guide pos="2234"/>
        <p:guide pos="4553"/>
        <p:guide pos="4298"/>
        <p:guide pos="2376"/>
        <p:guide pos="295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BMPlexSans-bold.fntdata"/><Relationship Id="rId10" Type="http://schemas.openxmlformats.org/officeDocument/2006/relationships/font" Target="fonts/IBMPlexSans-regular.fntdata"/><Relationship Id="rId13" Type="http://schemas.openxmlformats.org/officeDocument/2006/relationships/font" Target="fonts/IBMPlexSans-boldItalic.fntdata"/><Relationship Id="rId12" Type="http://schemas.openxmlformats.org/officeDocument/2006/relationships/font" Target="fonts/IBMPlex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BMPlexSansLight-bold.fntdata"/><Relationship Id="rId14" Type="http://schemas.openxmlformats.org/officeDocument/2006/relationships/font" Target="fonts/IBMPlexSansLight-regular.fntdata"/><Relationship Id="rId17" Type="http://schemas.openxmlformats.org/officeDocument/2006/relationships/font" Target="fonts/IBMPlexSansLight-boldItalic.fntdata"/><Relationship Id="rId16" Type="http://schemas.openxmlformats.org/officeDocument/2006/relationships/font" Target="fonts/IBMPlexSans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545bece476_0_483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" name="Google Shape;12;g545bece476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45bece476_0_556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45bece476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45bece476_0_584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45bece476_0_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45bece476_0_597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45bece476_0_5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364468" y="816630"/>
            <a:ext cx="3283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746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Char char="●"/>
              <a:defRPr sz="2300">
                <a:solidFill>
                  <a:schemeClr val="dk2"/>
                </a:solidFill>
              </a:defRPr>
            </a:lvl1pPr>
            <a:lvl2pPr indent="-342900" lvl="1" marL="914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jpg"/><Relationship Id="rId5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jp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9504277" y="2972066"/>
            <a:ext cx="378600" cy="3657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469087" y="871777"/>
            <a:ext cx="2848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HCD EXERCISE | FOUNDATION</a:t>
            </a:r>
            <a:endParaRPr sz="2400">
              <a:solidFill>
                <a:srgbClr val="8D86F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IBM Plex Sans"/>
                <a:ea typeface="IBM Plex Sans"/>
                <a:cs typeface="IBM Plex Sans"/>
                <a:sym typeface="IBM Plex Sans"/>
              </a:rPr>
              <a:t>UNDERSTAND THE PROBLEM OR OPPORTUNITY</a:t>
            </a:r>
            <a:endParaRPr/>
          </a:p>
        </p:txBody>
      </p:sp>
      <p:sp>
        <p:nvSpPr>
          <p:cNvPr id="16" name="Google Shape;16;p3"/>
          <p:cNvSpPr txBox="1"/>
          <p:nvPr>
            <p:ph idx="4294967295" type="body"/>
          </p:nvPr>
        </p:nvSpPr>
        <p:spPr>
          <a:xfrm>
            <a:off x="469087" y="1982381"/>
            <a:ext cx="2848500" cy="46875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Objective of Exercise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 establish a primary understanding of the elements of a problem or opportunity. To identify effects and causes that inform the identification of themes / lines of inquiry for research in the Discovery phase.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Problem Tree + 5 Whys?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About ‘Problem Tree’</a:t>
            </a:r>
            <a:endParaRPr sz="11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tool has three parts - the Trunk/Core (problem/opportunity), the Branches (effects/signs), and the Roots (causes/reasons). While traditionally the tool is looked only through a problem lens, we can also use it to appreciate opportunities.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About ‘5 Whys?’</a:t>
            </a:r>
            <a:endParaRPr sz="11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 tool that is a series of questions that helps us get to the root cause of something. It is used as a complementary tool to the problem tree.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2000"/>
              </a:spcAft>
              <a:buNone/>
            </a:pPr>
            <a:r>
              <a:rPr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3823625" y="-75"/>
            <a:ext cx="6868500" cy="7560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18" name="Google Shape;18;p3"/>
          <p:cNvSpPr txBox="1"/>
          <p:nvPr/>
        </p:nvSpPr>
        <p:spPr>
          <a:xfrm>
            <a:off x="8999079" y="3303736"/>
            <a:ext cx="13890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Problem or Opportunity</a:t>
            </a:r>
            <a:endParaRPr sz="1000">
              <a:solidFill>
                <a:srgbClr val="8D86FC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Note down: </a:t>
            </a:r>
            <a:r>
              <a:rPr lang="en" sz="9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The main problem or opportunity that you are looking to work on.</a:t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3924825" y="269309"/>
            <a:ext cx="5050800" cy="7002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IBM Plex Sans"/>
                <a:ea typeface="IBM Plex Sans"/>
                <a:cs typeface="IBM Plex Sans"/>
                <a:sym typeface="IBM Plex Sans"/>
              </a:rPr>
              <a:t>PROBLEM TREE + 5 WHYs?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HOW TO USE? </a:t>
            </a:r>
            <a:endParaRPr sz="1800">
              <a:solidFill>
                <a:srgbClr val="8D86FC"/>
              </a:solidFill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9504265" y="1408378"/>
            <a:ext cx="378600" cy="3657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1" name="Google Shape;21;p3"/>
          <p:cNvSpPr txBox="1"/>
          <p:nvPr/>
        </p:nvSpPr>
        <p:spPr>
          <a:xfrm>
            <a:off x="8999066" y="1740048"/>
            <a:ext cx="13890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Effects</a:t>
            </a:r>
            <a:endParaRPr sz="1000">
              <a:solidFill>
                <a:srgbClr val="8D86FC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Note down: </a:t>
            </a:r>
            <a:r>
              <a:rPr lang="en" sz="9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The effects and signs that qualify the problem or opportunity.</a:t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9504265" y="4715003"/>
            <a:ext cx="378600" cy="3657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IBM Plex Sans"/>
                <a:ea typeface="IBM Plex Sans"/>
                <a:cs typeface="IBM Plex Sans"/>
                <a:sym typeface="IBM Plex Sans"/>
              </a:rPr>
              <a:t>3</a:t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" name="Google Shape;23;p3"/>
          <p:cNvSpPr txBox="1"/>
          <p:nvPr/>
        </p:nvSpPr>
        <p:spPr>
          <a:xfrm>
            <a:off x="8999066" y="5046673"/>
            <a:ext cx="13890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Causes</a:t>
            </a:r>
            <a:endParaRPr sz="1000">
              <a:solidFill>
                <a:srgbClr val="8D86FC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Note down: </a:t>
            </a:r>
            <a:r>
              <a:rPr lang="en" sz="9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The causes or reasons that make it a problem or an opportunity. </a:t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4085808" y="6371164"/>
            <a:ext cx="378600" cy="365700"/>
          </a:xfrm>
          <a:prstGeom prst="ellipse">
            <a:avLst/>
          </a:prstGeom>
          <a:solidFill>
            <a:srgbClr val="8D86FC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*</a:t>
            </a:r>
            <a:endParaRPr b="1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" name="Google Shape;25;p3"/>
          <p:cNvSpPr txBox="1"/>
          <p:nvPr/>
        </p:nvSpPr>
        <p:spPr>
          <a:xfrm>
            <a:off x="4540646" y="6286972"/>
            <a:ext cx="58224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5 Whys?</a:t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To really get into the depth (or root cause/reason) of what makes something a problem or opportunity, we can use the 5 Whys? tool. Keep asking why? until you feel that you have a strong enough root cause.</a:t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26" name="Google Shape;26;p3"/>
          <p:cNvSpPr txBox="1"/>
          <p:nvPr/>
        </p:nvSpPr>
        <p:spPr>
          <a:xfrm>
            <a:off x="5856521" y="5129146"/>
            <a:ext cx="5757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7" name="Google Shape;27;p3"/>
          <p:cNvSpPr txBox="1"/>
          <p:nvPr/>
        </p:nvSpPr>
        <p:spPr>
          <a:xfrm>
            <a:off x="6583453" y="5115198"/>
            <a:ext cx="575700" cy="312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Root </a:t>
            </a:r>
            <a:endParaRPr b="1" sz="9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8" name="Google Shape;28;p3"/>
          <p:cNvSpPr txBox="1"/>
          <p:nvPr/>
        </p:nvSpPr>
        <p:spPr>
          <a:xfrm>
            <a:off x="8107927" y="4791044"/>
            <a:ext cx="575700" cy="393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Root Cause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9" name="Google Shape;29;p3"/>
          <p:cNvSpPr txBox="1"/>
          <p:nvPr/>
        </p:nvSpPr>
        <p:spPr>
          <a:xfrm>
            <a:off x="5943580" y="3816025"/>
            <a:ext cx="9525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Problem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0" name="Google Shape;30;p3"/>
          <p:cNvSpPr txBox="1"/>
          <p:nvPr/>
        </p:nvSpPr>
        <p:spPr>
          <a:xfrm>
            <a:off x="5943574" y="3844788"/>
            <a:ext cx="9525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Problem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" name="Google Shape;31;p3"/>
          <p:cNvSpPr txBox="1"/>
          <p:nvPr/>
        </p:nvSpPr>
        <p:spPr>
          <a:xfrm>
            <a:off x="5864117" y="5084088"/>
            <a:ext cx="5757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2" name="Google Shape;32;p3"/>
          <p:cNvSpPr/>
          <p:nvPr/>
        </p:nvSpPr>
        <p:spPr>
          <a:xfrm>
            <a:off x="0" y="-300"/>
            <a:ext cx="137100" cy="7560000"/>
          </a:xfrm>
          <a:prstGeom prst="rect">
            <a:avLst/>
          </a:prstGeom>
          <a:solidFill>
            <a:srgbClr val="8D8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9504265" y="2938028"/>
            <a:ext cx="378600" cy="3657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IBM Plex Sans"/>
                <a:ea typeface="IBM Plex Sans"/>
                <a:cs typeface="IBM Plex Sans"/>
                <a:sym typeface="IBM Plex Sans"/>
              </a:rPr>
              <a:t>1</a:t>
            </a:r>
            <a:endParaRPr b="1" sz="1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" name="Google Shape;34;p3"/>
          <p:cNvSpPr txBox="1"/>
          <p:nvPr/>
        </p:nvSpPr>
        <p:spPr>
          <a:xfrm>
            <a:off x="7925700" y="4831703"/>
            <a:ext cx="575700" cy="312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Root </a:t>
            </a:r>
            <a:endParaRPr b="1" sz="9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35" name="Google Shape;35;p3"/>
          <p:cNvGrpSpPr/>
          <p:nvPr/>
        </p:nvGrpSpPr>
        <p:grpSpPr>
          <a:xfrm>
            <a:off x="4086575" y="1296153"/>
            <a:ext cx="4711375" cy="4725300"/>
            <a:chOff x="1673566" y="854712"/>
            <a:chExt cx="7083709" cy="6374343"/>
          </a:xfrm>
        </p:grpSpPr>
        <p:pic>
          <p:nvPicPr>
            <p:cNvPr id="36" name="Google Shape;36;p3"/>
            <p:cNvPicPr preferRelativeResize="0"/>
            <p:nvPr/>
          </p:nvPicPr>
          <p:blipFill rotWithShape="1">
            <a:blip r:embed="rId3">
              <a:alphaModFix/>
            </a:blip>
            <a:srcRect b="5272" l="3401" r="4678" t="5057"/>
            <a:stretch/>
          </p:blipFill>
          <p:spPr>
            <a:xfrm>
              <a:off x="1673566" y="854712"/>
              <a:ext cx="7083709" cy="6374343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37" name="Google Shape;37;p3"/>
            <p:cNvSpPr txBox="1"/>
            <p:nvPr/>
          </p:nvSpPr>
          <p:spPr>
            <a:xfrm>
              <a:off x="4309103" y="3740027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38" name="Google Shape;38;p3"/>
            <p:cNvSpPr txBox="1"/>
            <p:nvPr/>
          </p:nvSpPr>
          <p:spPr>
            <a:xfrm>
              <a:off x="3338958" y="3114937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39" name="Google Shape;39;p3"/>
            <p:cNvSpPr txBox="1"/>
            <p:nvPr/>
          </p:nvSpPr>
          <p:spPr>
            <a:xfrm>
              <a:off x="6110650" y="3330000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0" name="Google Shape;40;p3"/>
            <p:cNvSpPr txBox="1"/>
            <p:nvPr/>
          </p:nvSpPr>
          <p:spPr>
            <a:xfrm>
              <a:off x="5412503" y="3737380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1" name="Google Shape;41;p3"/>
            <p:cNvSpPr txBox="1"/>
            <p:nvPr/>
          </p:nvSpPr>
          <p:spPr>
            <a:xfrm>
              <a:off x="4686312" y="3020525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2" name="Google Shape;42;p3"/>
            <p:cNvSpPr txBox="1"/>
            <p:nvPr/>
          </p:nvSpPr>
          <p:spPr>
            <a:xfrm>
              <a:off x="3748916" y="2278846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3" name="Google Shape;43;p3"/>
            <p:cNvSpPr txBox="1"/>
            <p:nvPr/>
          </p:nvSpPr>
          <p:spPr>
            <a:xfrm>
              <a:off x="5448981" y="2200883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4" name="Google Shape;44;p3"/>
            <p:cNvSpPr txBox="1"/>
            <p:nvPr/>
          </p:nvSpPr>
          <p:spPr>
            <a:xfrm>
              <a:off x="6453374" y="2714640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5" name="Google Shape;45;p3"/>
            <p:cNvSpPr txBox="1"/>
            <p:nvPr/>
          </p:nvSpPr>
          <p:spPr>
            <a:xfrm>
              <a:off x="4563962" y="1702863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Effect</a:t>
              </a:r>
              <a:endParaRPr b="1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6" name="Google Shape;46;p3"/>
            <p:cNvSpPr txBox="1"/>
            <p:nvPr/>
          </p:nvSpPr>
          <p:spPr>
            <a:xfrm>
              <a:off x="2612885" y="5143496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7" name="Google Shape;47;p3"/>
            <p:cNvSpPr txBox="1"/>
            <p:nvPr/>
          </p:nvSpPr>
          <p:spPr>
            <a:xfrm>
              <a:off x="1849254" y="5533005"/>
              <a:ext cx="865800" cy="531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Root Cause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8" name="Google Shape;48;p3"/>
            <p:cNvSpPr txBox="1"/>
            <p:nvPr/>
          </p:nvSpPr>
          <p:spPr>
            <a:xfrm>
              <a:off x="4343545" y="5143496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49" name="Google Shape;49;p3"/>
            <p:cNvSpPr txBox="1"/>
            <p:nvPr/>
          </p:nvSpPr>
          <p:spPr>
            <a:xfrm>
              <a:off x="5420088" y="5133296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50" name="Google Shape;50;p3"/>
            <p:cNvSpPr txBox="1"/>
            <p:nvPr/>
          </p:nvSpPr>
          <p:spPr>
            <a:xfrm>
              <a:off x="7050203" y="5133288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51" name="Google Shape;51;p3"/>
            <p:cNvSpPr txBox="1"/>
            <p:nvPr/>
          </p:nvSpPr>
          <p:spPr>
            <a:xfrm>
              <a:off x="4336450" y="5553396"/>
              <a:ext cx="865800" cy="3000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52" name="Google Shape;52;p3"/>
            <p:cNvSpPr txBox="1"/>
            <p:nvPr/>
          </p:nvSpPr>
          <p:spPr>
            <a:xfrm>
              <a:off x="4336436" y="6395890"/>
              <a:ext cx="865800" cy="4215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Root </a:t>
              </a:r>
              <a:endParaRPr b="1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900">
                  <a:solidFill>
                    <a:srgbClr val="8D86FC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Cause</a:t>
              </a:r>
              <a:endParaRPr b="1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sp>
        <p:nvSpPr>
          <p:cNvPr id="53" name="Google Shape;53;p3"/>
          <p:cNvSpPr txBox="1"/>
          <p:nvPr/>
        </p:nvSpPr>
        <p:spPr>
          <a:xfrm>
            <a:off x="5856453" y="5084088"/>
            <a:ext cx="5757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" name="Google Shape;54;p3"/>
          <p:cNvSpPr txBox="1"/>
          <p:nvPr/>
        </p:nvSpPr>
        <p:spPr>
          <a:xfrm>
            <a:off x="6583450" y="5085057"/>
            <a:ext cx="575700" cy="312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Root </a:t>
            </a:r>
            <a:endParaRPr b="1" sz="9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" name="Google Shape;55;p3"/>
          <p:cNvSpPr txBox="1"/>
          <p:nvPr/>
        </p:nvSpPr>
        <p:spPr>
          <a:xfrm>
            <a:off x="7667461" y="4767355"/>
            <a:ext cx="575700" cy="312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Root </a:t>
            </a:r>
            <a:endParaRPr b="1" sz="9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" name="Google Shape;56;p3"/>
          <p:cNvSpPr txBox="1"/>
          <p:nvPr/>
        </p:nvSpPr>
        <p:spPr>
          <a:xfrm>
            <a:off x="6580956" y="4779288"/>
            <a:ext cx="575700" cy="22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Cause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7" name="Google Shape;57;p3"/>
          <p:cNvSpPr txBox="1"/>
          <p:nvPr/>
        </p:nvSpPr>
        <p:spPr>
          <a:xfrm>
            <a:off x="6019177" y="3893543"/>
            <a:ext cx="801300" cy="277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Problem</a:t>
            </a:r>
            <a:endParaRPr b="1"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58" name="Google Shape;58;p3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59" name="Google Shape;59;p3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62" name="Google Shape;62;p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3" name="Google Shape;63;p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/>
          <p:nvPr>
            <p:ph type="title"/>
          </p:nvPr>
        </p:nvSpPr>
        <p:spPr>
          <a:xfrm>
            <a:off x="345554" y="293701"/>
            <a:ext cx="49302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PROBLEM TREE + 5 WHYs?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9" name="Google Shape;69;p4"/>
          <p:cNvSpPr/>
          <p:nvPr/>
        </p:nvSpPr>
        <p:spPr>
          <a:xfrm>
            <a:off x="4313119" y="2762709"/>
            <a:ext cx="785028" cy="2167459"/>
          </a:xfrm>
          <a:custGeom>
            <a:rect b="b" l="l" r="r" t="t"/>
            <a:pathLst>
              <a:path extrusionOk="0" h="61341" w="22217">
                <a:moveTo>
                  <a:pt x="10668" y="0"/>
                </a:moveTo>
                <a:cubicBezTo>
                  <a:pt x="12383" y="3175"/>
                  <a:pt x="19241" y="11557"/>
                  <a:pt x="20955" y="19050"/>
                </a:cubicBezTo>
                <a:cubicBezTo>
                  <a:pt x="22670" y="26543"/>
                  <a:pt x="22606" y="38545"/>
                  <a:pt x="20955" y="44958"/>
                </a:cubicBezTo>
                <a:cubicBezTo>
                  <a:pt x="19304" y="51372"/>
                  <a:pt x="14542" y="54801"/>
                  <a:pt x="11049" y="57531"/>
                </a:cubicBezTo>
                <a:cubicBezTo>
                  <a:pt x="7557" y="60262"/>
                  <a:pt x="1842" y="60706"/>
                  <a:pt x="0" y="61341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0" name="Google Shape;70;p4"/>
          <p:cNvSpPr/>
          <p:nvPr/>
        </p:nvSpPr>
        <p:spPr>
          <a:xfrm>
            <a:off x="5631128" y="2715596"/>
            <a:ext cx="648850" cy="2167461"/>
          </a:xfrm>
          <a:custGeom>
            <a:rect b="b" l="l" r="r" t="t"/>
            <a:pathLst>
              <a:path extrusionOk="0" h="103237" w="30905">
                <a:moveTo>
                  <a:pt x="30905" y="0"/>
                </a:moveTo>
                <a:cubicBezTo>
                  <a:pt x="26417" y="4916"/>
                  <a:pt x="9059" y="18587"/>
                  <a:pt x="3974" y="29497"/>
                </a:cubicBezTo>
                <a:cubicBezTo>
                  <a:pt x="-1111" y="40407"/>
                  <a:pt x="-26" y="55529"/>
                  <a:pt x="393" y="65460"/>
                </a:cubicBezTo>
                <a:cubicBezTo>
                  <a:pt x="812" y="75391"/>
                  <a:pt x="1511" y="82786"/>
                  <a:pt x="6489" y="89082"/>
                </a:cubicBezTo>
                <a:cubicBezTo>
                  <a:pt x="11468" y="95378"/>
                  <a:pt x="26302" y="100878"/>
                  <a:pt x="30264" y="103237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1" name="Google Shape;71;p4"/>
          <p:cNvSpPr/>
          <p:nvPr/>
        </p:nvSpPr>
        <p:spPr>
          <a:xfrm>
            <a:off x="4811240" y="2318444"/>
            <a:ext cx="507087" cy="623761"/>
          </a:xfrm>
          <a:custGeom>
            <a:rect b="b" l="l" r="r" t="t"/>
            <a:pathLst>
              <a:path extrusionOk="0" h="17653" w="14351">
                <a:moveTo>
                  <a:pt x="0" y="9906"/>
                </a:moveTo>
                <a:cubicBezTo>
                  <a:pt x="1715" y="11176"/>
                  <a:pt x="7938" y="17018"/>
                  <a:pt x="10287" y="17526"/>
                </a:cubicBezTo>
                <a:cubicBezTo>
                  <a:pt x="12637" y="18034"/>
                  <a:pt x="13589" y="15875"/>
                  <a:pt x="14097" y="12954"/>
                </a:cubicBezTo>
                <a:cubicBezTo>
                  <a:pt x="14605" y="10033"/>
                  <a:pt x="13462" y="2159"/>
                  <a:pt x="13335" y="0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2" name="Google Shape;72;p4"/>
          <p:cNvSpPr/>
          <p:nvPr/>
        </p:nvSpPr>
        <p:spPr>
          <a:xfrm>
            <a:off x="5482693" y="2345370"/>
            <a:ext cx="688282" cy="506521"/>
          </a:xfrm>
          <a:custGeom>
            <a:rect b="b" l="l" r="r" t="t"/>
            <a:pathLst>
              <a:path extrusionOk="0" h="14335" w="19479">
                <a:moveTo>
                  <a:pt x="48" y="0"/>
                </a:moveTo>
                <a:cubicBezTo>
                  <a:pt x="239" y="2096"/>
                  <a:pt x="-523" y="10351"/>
                  <a:pt x="1191" y="12573"/>
                </a:cubicBezTo>
                <a:cubicBezTo>
                  <a:pt x="2906" y="14796"/>
                  <a:pt x="7287" y="14605"/>
                  <a:pt x="10335" y="13335"/>
                </a:cubicBezTo>
                <a:cubicBezTo>
                  <a:pt x="13383" y="12065"/>
                  <a:pt x="17955" y="6350"/>
                  <a:pt x="19479" y="4953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3" name="Google Shape;73;p4"/>
          <p:cNvSpPr/>
          <p:nvPr/>
        </p:nvSpPr>
        <p:spPr>
          <a:xfrm>
            <a:off x="4568911" y="4845482"/>
            <a:ext cx="507102" cy="340461"/>
          </a:xfrm>
          <a:custGeom>
            <a:rect b="b" l="l" r="r" t="t"/>
            <a:pathLst>
              <a:path extrusionOk="0" h="13065" w="20066">
                <a:moveTo>
                  <a:pt x="0" y="6969"/>
                </a:moveTo>
                <a:cubicBezTo>
                  <a:pt x="2604" y="5826"/>
                  <a:pt x="12319" y="556"/>
                  <a:pt x="15621" y="111"/>
                </a:cubicBezTo>
                <a:cubicBezTo>
                  <a:pt x="18923" y="-333"/>
                  <a:pt x="19304" y="2143"/>
                  <a:pt x="19812" y="4302"/>
                </a:cubicBezTo>
                <a:cubicBezTo>
                  <a:pt x="20320" y="6461"/>
                  <a:pt x="18860" y="11605"/>
                  <a:pt x="18669" y="13065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4" name="Google Shape;74;p4"/>
          <p:cNvSpPr/>
          <p:nvPr/>
        </p:nvSpPr>
        <p:spPr>
          <a:xfrm>
            <a:off x="5260563" y="4871150"/>
            <a:ext cx="358434" cy="409068"/>
          </a:xfrm>
          <a:custGeom>
            <a:rect b="b" l="l" r="r" t="t"/>
            <a:pathLst>
              <a:path extrusionOk="0" h="11577" w="10144">
                <a:moveTo>
                  <a:pt x="10144" y="11577"/>
                </a:moveTo>
                <a:cubicBezTo>
                  <a:pt x="9192" y="9672"/>
                  <a:pt x="5953" y="1163"/>
                  <a:pt x="4429" y="147"/>
                </a:cubicBezTo>
                <a:cubicBezTo>
                  <a:pt x="2905" y="-869"/>
                  <a:pt x="1738" y="3664"/>
                  <a:pt x="1000" y="5481"/>
                </a:cubicBezTo>
                <a:cubicBezTo>
                  <a:pt x="262" y="7298"/>
                  <a:pt x="167" y="10122"/>
                  <a:pt x="0" y="11050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" name="Google Shape;75;p4"/>
          <p:cNvSpPr/>
          <p:nvPr/>
        </p:nvSpPr>
        <p:spPr>
          <a:xfrm>
            <a:off x="5632429" y="4792332"/>
            <a:ext cx="646247" cy="380177"/>
          </a:xfrm>
          <a:custGeom>
            <a:rect b="b" l="l" r="r" t="t"/>
            <a:pathLst>
              <a:path extrusionOk="0" h="18108" w="30781">
                <a:moveTo>
                  <a:pt x="5132" y="18108"/>
                </a:moveTo>
                <a:cubicBezTo>
                  <a:pt x="4277" y="15864"/>
                  <a:pt x="-99" y="7619"/>
                  <a:pt x="2" y="4643"/>
                </a:cubicBezTo>
                <a:cubicBezTo>
                  <a:pt x="104" y="1667"/>
                  <a:pt x="611" y="-816"/>
                  <a:pt x="5741" y="253"/>
                </a:cubicBezTo>
                <a:cubicBezTo>
                  <a:pt x="10871" y="1322"/>
                  <a:pt x="26608" y="9255"/>
                  <a:pt x="30781" y="11055"/>
                </a:cubicBezTo>
              </a:path>
            </a:pathLst>
          </a:cu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6" name="Google Shape;76;p4"/>
          <p:cNvSpPr txBox="1"/>
          <p:nvPr/>
        </p:nvSpPr>
        <p:spPr>
          <a:xfrm>
            <a:off x="3542086" y="2239566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7" name="Google Shape;77;p4"/>
          <p:cNvSpPr txBox="1"/>
          <p:nvPr/>
        </p:nvSpPr>
        <p:spPr>
          <a:xfrm>
            <a:off x="6552207" y="2075809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8" name="Google Shape;78;p4"/>
          <p:cNvSpPr txBox="1"/>
          <p:nvPr/>
        </p:nvSpPr>
        <p:spPr>
          <a:xfrm>
            <a:off x="4806379" y="1680991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" name="Google Shape;79;p4"/>
          <p:cNvSpPr txBox="1"/>
          <p:nvPr/>
        </p:nvSpPr>
        <p:spPr>
          <a:xfrm>
            <a:off x="6373810" y="4894514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5733896" y="5374923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1" name="Google Shape;81;p4"/>
          <p:cNvSpPr txBox="1"/>
          <p:nvPr/>
        </p:nvSpPr>
        <p:spPr>
          <a:xfrm>
            <a:off x="4499832" y="5374923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2" name="Google Shape;82;p4"/>
          <p:cNvSpPr txBox="1"/>
          <p:nvPr/>
        </p:nvSpPr>
        <p:spPr>
          <a:xfrm>
            <a:off x="3486600" y="5184845"/>
            <a:ext cx="927600" cy="3948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3" name="Google Shape;83;p4"/>
          <p:cNvSpPr txBox="1"/>
          <p:nvPr/>
        </p:nvSpPr>
        <p:spPr>
          <a:xfrm>
            <a:off x="4917136" y="3576796"/>
            <a:ext cx="927600" cy="3948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9075" lIns="119075" spcFirstLastPara="1" rIns="119075" wrap="square" tIns="119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None/>
            </a:pPr>
            <a:r>
              <a:t/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84" name="Google Shape;84;p4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85" name="Google Shape;85;p4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86" name="Google Shape;86;p4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4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88" name="Google Shape;88;p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89" name="Google Shape;89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 txBox="1"/>
          <p:nvPr>
            <p:ph type="title"/>
          </p:nvPr>
        </p:nvSpPr>
        <p:spPr>
          <a:xfrm>
            <a:off x="345554" y="293701"/>
            <a:ext cx="49302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PROBLEM TREE + 5 WHYs?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descr="Image result for problem tree exercise" id="95" name="Google Shape;9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8533" y="869353"/>
            <a:ext cx="5314939" cy="60412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5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97" name="Google Shape;97;p5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98" name="Google Shape;98;p5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5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100" name="Google Shape;100;p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01" name="Google Shape;101;p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"/>
          <p:cNvSpPr txBox="1"/>
          <p:nvPr>
            <p:ph type="title"/>
          </p:nvPr>
        </p:nvSpPr>
        <p:spPr>
          <a:xfrm>
            <a:off x="345554" y="293701"/>
            <a:ext cx="49302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PROBLEM TREE + 5 WHYs?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07" name="Google Shape;107;p6"/>
          <p:cNvPicPr preferRelativeResize="0"/>
          <p:nvPr/>
        </p:nvPicPr>
        <p:blipFill rotWithShape="1">
          <a:blip r:embed="rId3">
            <a:alphaModFix/>
          </a:blip>
          <a:srcRect b="7152" l="0" r="0" t="11007"/>
          <a:stretch/>
        </p:blipFill>
        <p:spPr>
          <a:xfrm>
            <a:off x="2591992" y="774725"/>
            <a:ext cx="5508019" cy="60105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" name="Google Shape;108;p6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109" name="Google Shape;109;p6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110" name="Google Shape;110;p6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6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112" name="Google Shape;112;p6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13" name="Google Shape;113;p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